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E2C16352-6346-4522-BDE4-650B164066E4}"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D0637321-0229-4369-895D-2D8C7F220DF8}" type="slidenum">
              <a:rPr lang="es-CO" smtClean="0"/>
              <a:t>‹Nº›</a:t>
            </a:fld>
            <a:endParaRPr lang="es-CO"/>
          </a:p>
        </p:txBody>
      </p:sp>
    </p:spTree>
    <p:extLst>
      <p:ext uri="{BB962C8B-B14F-4D97-AF65-F5344CB8AC3E}">
        <p14:creationId xmlns:p14="http://schemas.microsoft.com/office/powerpoint/2010/main" val="22983496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E2C16352-6346-4522-BDE4-650B164066E4}"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D0637321-0229-4369-895D-2D8C7F220DF8}" type="slidenum">
              <a:rPr lang="es-CO" smtClean="0"/>
              <a:t>‹Nº›</a:t>
            </a:fld>
            <a:endParaRPr lang="es-CO"/>
          </a:p>
        </p:txBody>
      </p:sp>
    </p:spTree>
    <p:extLst>
      <p:ext uri="{BB962C8B-B14F-4D97-AF65-F5344CB8AC3E}">
        <p14:creationId xmlns:p14="http://schemas.microsoft.com/office/powerpoint/2010/main" val="16614956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2C16352-6346-4522-BDE4-650B164066E4}"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D0637321-0229-4369-895D-2D8C7F220DF8}" type="slidenum">
              <a:rPr lang="es-CO" smtClean="0"/>
              <a:t>‹Nº›</a:t>
            </a:fld>
            <a:endParaRPr lang="es-CO"/>
          </a:p>
        </p:txBody>
      </p:sp>
    </p:spTree>
    <p:extLst>
      <p:ext uri="{BB962C8B-B14F-4D97-AF65-F5344CB8AC3E}">
        <p14:creationId xmlns:p14="http://schemas.microsoft.com/office/powerpoint/2010/main" val="3566471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E2C16352-6346-4522-BDE4-650B164066E4}"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D0637321-0229-4369-895D-2D8C7F220DF8}" type="slidenum">
              <a:rPr lang="es-CO" smtClean="0"/>
              <a:t>‹Nº›</a:t>
            </a:fld>
            <a:endParaRPr lang="es-CO"/>
          </a:p>
        </p:txBody>
      </p:sp>
    </p:spTree>
    <p:extLst>
      <p:ext uri="{BB962C8B-B14F-4D97-AF65-F5344CB8AC3E}">
        <p14:creationId xmlns:p14="http://schemas.microsoft.com/office/powerpoint/2010/main" val="4662969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E2C16352-6346-4522-BDE4-650B164066E4}" type="datetimeFigureOut">
              <a:rPr lang="es-CO" smtClean="0"/>
              <a:t>22/07/2016</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D0637321-0229-4369-895D-2D8C7F220DF8}" type="slidenum">
              <a:rPr lang="es-CO" smtClean="0"/>
              <a:t>‹Nº›</a:t>
            </a:fld>
            <a:endParaRPr lang="es-CO"/>
          </a:p>
        </p:txBody>
      </p:sp>
    </p:spTree>
    <p:extLst>
      <p:ext uri="{BB962C8B-B14F-4D97-AF65-F5344CB8AC3E}">
        <p14:creationId xmlns:p14="http://schemas.microsoft.com/office/powerpoint/2010/main" val="11568254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E2C16352-6346-4522-BDE4-650B164066E4}" type="datetimeFigureOut">
              <a:rPr lang="es-CO" smtClean="0"/>
              <a:t>22/07/2016</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D0637321-0229-4369-895D-2D8C7F220DF8}" type="slidenum">
              <a:rPr lang="es-CO" smtClean="0"/>
              <a:t>‹Nº›</a:t>
            </a:fld>
            <a:endParaRPr lang="es-CO"/>
          </a:p>
        </p:txBody>
      </p:sp>
    </p:spTree>
    <p:extLst>
      <p:ext uri="{BB962C8B-B14F-4D97-AF65-F5344CB8AC3E}">
        <p14:creationId xmlns:p14="http://schemas.microsoft.com/office/powerpoint/2010/main" val="22892021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2C16352-6346-4522-BDE4-650B164066E4}" type="datetimeFigureOut">
              <a:rPr lang="es-CO" smtClean="0"/>
              <a:t>22/07/2016</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D0637321-0229-4369-895D-2D8C7F220DF8}" type="slidenum">
              <a:rPr lang="es-CO" smtClean="0"/>
              <a:t>‹Nº›</a:t>
            </a:fld>
            <a:endParaRPr lang="es-CO"/>
          </a:p>
        </p:txBody>
      </p:sp>
    </p:spTree>
    <p:extLst>
      <p:ext uri="{BB962C8B-B14F-4D97-AF65-F5344CB8AC3E}">
        <p14:creationId xmlns:p14="http://schemas.microsoft.com/office/powerpoint/2010/main" val="15655151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2C16352-6346-4522-BDE4-650B164066E4}"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D0637321-0229-4369-895D-2D8C7F220DF8}" type="slidenum">
              <a:rPr lang="es-CO" smtClean="0"/>
              <a:t>‹Nº›</a:t>
            </a:fld>
            <a:endParaRPr lang="es-CO"/>
          </a:p>
        </p:txBody>
      </p:sp>
    </p:spTree>
    <p:extLst>
      <p:ext uri="{BB962C8B-B14F-4D97-AF65-F5344CB8AC3E}">
        <p14:creationId xmlns:p14="http://schemas.microsoft.com/office/powerpoint/2010/main" val="2874521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2C16352-6346-4522-BDE4-650B164066E4}"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D0637321-0229-4369-895D-2D8C7F220DF8}" type="slidenum">
              <a:rPr lang="es-CO" smtClean="0"/>
              <a:t>‹Nº›</a:t>
            </a:fld>
            <a:endParaRPr lang="es-CO"/>
          </a:p>
        </p:txBody>
      </p:sp>
    </p:spTree>
    <p:extLst>
      <p:ext uri="{BB962C8B-B14F-4D97-AF65-F5344CB8AC3E}">
        <p14:creationId xmlns:p14="http://schemas.microsoft.com/office/powerpoint/2010/main" val="28872079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E2C16352-6346-4522-BDE4-650B164066E4}"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D0637321-0229-4369-895D-2D8C7F220DF8}" type="slidenum">
              <a:rPr lang="es-CO" smtClean="0"/>
              <a:t>‹Nº›</a:t>
            </a:fld>
            <a:endParaRPr lang="es-CO"/>
          </a:p>
        </p:txBody>
      </p:sp>
    </p:spTree>
    <p:extLst>
      <p:ext uri="{BB962C8B-B14F-4D97-AF65-F5344CB8AC3E}">
        <p14:creationId xmlns:p14="http://schemas.microsoft.com/office/powerpoint/2010/main" val="34291662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E2C16352-6346-4522-BDE4-650B164066E4}"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D0637321-0229-4369-895D-2D8C7F220DF8}" type="slidenum">
              <a:rPr lang="es-CO" smtClean="0"/>
              <a:t>‹Nº›</a:t>
            </a:fld>
            <a:endParaRPr lang="es-CO"/>
          </a:p>
        </p:txBody>
      </p:sp>
    </p:spTree>
    <p:extLst>
      <p:ext uri="{BB962C8B-B14F-4D97-AF65-F5344CB8AC3E}">
        <p14:creationId xmlns:p14="http://schemas.microsoft.com/office/powerpoint/2010/main" val="24928918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C16352-6346-4522-BDE4-650B164066E4}" type="datetimeFigureOut">
              <a:rPr lang="es-CO" smtClean="0"/>
              <a:t>22/07/2016</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637321-0229-4369-895D-2D8C7F220DF8}" type="slidenum">
              <a:rPr lang="es-CO" smtClean="0"/>
              <a:t>‹Nº›</a:t>
            </a:fld>
            <a:endParaRPr lang="es-CO"/>
          </a:p>
        </p:txBody>
      </p:sp>
    </p:spTree>
    <p:extLst>
      <p:ext uri="{BB962C8B-B14F-4D97-AF65-F5344CB8AC3E}">
        <p14:creationId xmlns:p14="http://schemas.microsoft.com/office/powerpoint/2010/main" val="24586490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554960" cy="1143000"/>
          </a:xfrm>
          <a:solidFill>
            <a:schemeClr val="accent2">
              <a:lumMod val="75000"/>
            </a:schemeClr>
          </a:solidFill>
          <a:scene3d>
            <a:camera prst="orthographicFront"/>
            <a:lightRig rig="threePt" dir="t"/>
          </a:scene3d>
          <a:sp3d>
            <a:bevelT w="165100" prst="coolSlant"/>
          </a:sp3d>
        </p:spPr>
        <p:txBody>
          <a:bodyPr>
            <a:normAutofit fontScale="90000"/>
          </a:bodyPr>
          <a:lstStyle/>
          <a:p>
            <a:r>
              <a:rPr lang="es-CO" b="1" dirty="0" smtClean="0">
                <a:solidFill>
                  <a:srgbClr val="FFFF00"/>
                </a:solidFill>
              </a:rPr>
              <a:t>Promesas de Dios </a:t>
            </a:r>
            <a:br>
              <a:rPr lang="es-CO" b="1" dirty="0" smtClean="0">
                <a:solidFill>
                  <a:srgbClr val="FFFF00"/>
                </a:solidFill>
              </a:rPr>
            </a:br>
            <a:r>
              <a:rPr lang="es-CO" b="1" dirty="0" smtClean="0">
                <a:solidFill>
                  <a:srgbClr val="FFFF00"/>
                </a:solidFill>
              </a:rPr>
              <a:t>en Santiago.</a:t>
            </a:r>
            <a:endParaRPr lang="es-CO" b="1" dirty="0">
              <a:solidFill>
                <a:srgbClr val="FFFF00"/>
              </a:solidFill>
            </a:endParaRPr>
          </a:p>
        </p:txBody>
      </p:sp>
      <p:sp>
        <p:nvSpPr>
          <p:cNvPr id="3" name="2 Marcador de contenido"/>
          <p:cNvSpPr>
            <a:spLocks noGrp="1"/>
          </p:cNvSpPr>
          <p:nvPr>
            <p:ph idx="1"/>
          </p:nvPr>
        </p:nvSpPr>
        <p:spPr>
          <a:xfrm>
            <a:off x="457200" y="1916832"/>
            <a:ext cx="8229600" cy="4608512"/>
          </a:xfrm>
          <a:solidFill>
            <a:schemeClr val="accent3">
              <a:lumMod val="40000"/>
              <a:lumOff val="60000"/>
            </a:schemeClr>
          </a:solidFill>
          <a:effectLst>
            <a:glow rad="101600">
              <a:schemeClr val="accent6">
                <a:lumMod val="50000"/>
                <a:alpha val="60000"/>
              </a:schemeClr>
            </a:glow>
          </a:effectLst>
          <a:scene3d>
            <a:camera prst="orthographicFront"/>
            <a:lightRig rig="threePt" dir="t"/>
          </a:scene3d>
          <a:sp3d>
            <a:bevelT prst="slope"/>
          </a:sp3d>
        </p:spPr>
        <p:txBody>
          <a:bodyPr>
            <a:normAutofit fontScale="70000" lnSpcReduction="20000"/>
          </a:bodyPr>
          <a:lstStyle/>
          <a:p>
            <a:pPr marL="0" indent="0">
              <a:buNone/>
            </a:pPr>
            <a:r>
              <a:rPr lang="es-CO" b="1" dirty="0">
                <a:solidFill>
                  <a:srgbClr val="FF0000"/>
                </a:solidFill>
              </a:rPr>
              <a:t>Stg. </a:t>
            </a:r>
            <a:r>
              <a:rPr lang="es-CO" b="1" dirty="0" smtClean="0">
                <a:solidFill>
                  <a:srgbClr val="FF0000"/>
                </a:solidFill>
              </a:rPr>
              <a:t>1:4-5.</a:t>
            </a:r>
          </a:p>
          <a:p>
            <a:pPr marL="0" indent="0">
              <a:buNone/>
            </a:pPr>
            <a:r>
              <a:rPr lang="es-CO" dirty="0" smtClean="0"/>
              <a:t> </a:t>
            </a:r>
            <a:r>
              <a:rPr lang="es-CO" dirty="0"/>
              <a:t>Y si alguno de vosotros tiene falta de sabiduría, pídala a Dios, el cual da a todos abundantemente y sin reproche, y le será dada.</a:t>
            </a:r>
          </a:p>
          <a:p>
            <a:pPr marL="0" indent="0">
              <a:buNone/>
            </a:pPr>
            <a:endParaRPr lang="es-CO" dirty="0"/>
          </a:p>
          <a:p>
            <a:pPr marL="0" indent="0">
              <a:buNone/>
            </a:pPr>
            <a:r>
              <a:rPr lang="es-CO" b="1" dirty="0" smtClean="0">
                <a:solidFill>
                  <a:srgbClr val="FF0000"/>
                </a:solidFill>
              </a:rPr>
              <a:t>Stg</a:t>
            </a:r>
            <a:r>
              <a:rPr lang="es-CO" b="1" dirty="0">
                <a:solidFill>
                  <a:srgbClr val="FF0000"/>
                </a:solidFill>
              </a:rPr>
              <a:t>. </a:t>
            </a:r>
            <a:r>
              <a:rPr lang="es-CO" b="1" dirty="0" smtClean="0">
                <a:solidFill>
                  <a:srgbClr val="FF0000"/>
                </a:solidFill>
              </a:rPr>
              <a:t>1:12.</a:t>
            </a:r>
          </a:p>
          <a:p>
            <a:pPr marL="0" indent="0">
              <a:buNone/>
            </a:pPr>
            <a:r>
              <a:rPr lang="es-CO" dirty="0" smtClean="0"/>
              <a:t> </a:t>
            </a:r>
            <a:r>
              <a:rPr lang="es-CO" dirty="0"/>
              <a:t>Bienaventurado el varón que soporta la tentación; porque cuando haya resistido la prueba, recibirá la corona de vida, que Dios ha prometido a los que le aman.</a:t>
            </a:r>
          </a:p>
          <a:p>
            <a:pPr marL="0" indent="0">
              <a:buNone/>
            </a:pPr>
            <a:endParaRPr lang="es-CO" dirty="0"/>
          </a:p>
          <a:p>
            <a:pPr marL="0" indent="0">
              <a:buNone/>
            </a:pPr>
            <a:r>
              <a:rPr lang="es-CO" b="1" dirty="0" smtClean="0">
                <a:solidFill>
                  <a:srgbClr val="FF0000"/>
                </a:solidFill>
              </a:rPr>
              <a:t>Stg</a:t>
            </a:r>
            <a:r>
              <a:rPr lang="es-CO" b="1" dirty="0">
                <a:solidFill>
                  <a:srgbClr val="FF0000"/>
                </a:solidFill>
              </a:rPr>
              <a:t>. </a:t>
            </a:r>
            <a:r>
              <a:rPr lang="es-CO" b="1" dirty="0" smtClean="0">
                <a:solidFill>
                  <a:srgbClr val="FF0000"/>
                </a:solidFill>
              </a:rPr>
              <a:t>1:17-18</a:t>
            </a:r>
            <a:r>
              <a:rPr lang="es-CO" dirty="0" smtClean="0"/>
              <a:t>.</a:t>
            </a:r>
          </a:p>
          <a:p>
            <a:pPr marL="0" indent="0">
              <a:buNone/>
            </a:pPr>
            <a:r>
              <a:rPr lang="es-CO" dirty="0" smtClean="0"/>
              <a:t>Toda </a:t>
            </a:r>
            <a:r>
              <a:rPr lang="es-CO" dirty="0"/>
              <a:t>buena dádiva y todo don perfecto desciende de lo alto, del Padre de las luces, en el cual no hay mudanza, ni sombra de variación. El, de su voluntad, nos hizo nacer por la palabra de verdad, para que seamos primicias de sus criaturas</a:t>
            </a:r>
            <a:r>
              <a:rPr lang="es-CO" dirty="0" smtClean="0"/>
              <a:t>.</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18621"/>
            <a:ext cx="2190750" cy="161925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94789338"/>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3">
              <a:lumMod val="40000"/>
              <a:lumOff val="60000"/>
            </a:schemeClr>
          </a:solidFill>
          <a:effectLst>
            <a:glow rad="101600">
              <a:srgbClr val="C00000">
                <a:alpha val="60000"/>
              </a:srgbClr>
            </a:glow>
          </a:effectLst>
          <a:scene3d>
            <a:camera prst="orthographicFront"/>
            <a:lightRig rig="threePt" dir="t"/>
          </a:scene3d>
          <a:sp3d>
            <a:bevelT w="165100" prst="coolSlant"/>
          </a:sp3d>
        </p:spPr>
        <p:txBody>
          <a:bodyPr>
            <a:normAutofit fontScale="62500" lnSpcReduction="20000"/>
          </a:bodyPr>
          <a:lstStyle/>
          <a:p>
            <a:pPr marL="0" indent="0">
              <a:buNone/>
            </a:pPr>
            <a:r>
              <a:rPr lang="es-CO" b="1" u="sng" dirty="0">
                <a:solidFill>
                  <a:srgbClr val="FF0000"/>
                </a:solidFill>
              </a:rPr>
              <a:t>Stg. </a:t>
            </a:r>
            <a:r>
              <a:rPr lang="es-CO" b="1" u="sng" dirty="0" smtClean="0">
                <a:solidFill>
                  <a:srgbClr val="FF0000"/>
                </a:solidFill>
              </a:rPr>
              <a:t>1:25.</a:t>
            </a:r>
          </a:p>
          <a:p>
            <a:pPr marL="0" indent="0">
              <a:buNone/>
            </a:pPr>
            <a:r>
              <a:rPr lang="es-CO" dirty="0" smtClean="0"/>
              <a:t>Mas </a:t>
            </a:r>
            <a:r>
              <a:rPr lang="es-CO" dirty="0"/>
              <a:t>el que mira atentamente en la perfecta ley, la de la libertad, y persevera en ella, no siendo oidor olvidadizo, sino hacedor de la obra, éste será bienaventurado en lo que hace.</a:t>
            </a:r>
          </a:p>
          <a:p>
            <a:pPr marL="0" indent="0">
              <a:buNone/>
            </a:pPr>
            <a:endParaRPr lang="es-CO" dirty="0" smtClean="0"/>
          </a:p>
          <a:p>
            <a:pPr marL="0" indent="0">
              <a:buNone/>
            </a:pPr>
            <a:r>
              <a:rPr lang="es-CO" b="1" u="sng" dirty="0" smtClean="0">
                <a:solidFill>
                  <a:srgbClr val="FF0000"/>
                </a:solidFill>
              </a:rPr>
              <a:t>Stg</a:t>
            </a:r>
            <a:r>
              <a:rPr lang="es-CO" b="1" u="sng" dirty="0">
                <a:solidFill>
                  <a:srgbClr val="FF0000"/>
                </a:solidFill>
              </a:rPr>
              <a:t>. </a:t>
            </a:r>
            <a:r>
              <a:rPr lang="es-CO" b="1" u="sng" dirty="0" smtClean="0">
                <a:solidFill>
                  <a:srgbClr val="FF0000"/>
                </a:solidFill>
              </a:rPr>
              <a:t>2:5. </a:t>
            </a:r>
          </a:p>
          <a:p>
            <a:pPr marL="0" indent="0">
              <a:buNone/>
            </a:pPr>
            <a:r>
              <a:rPr lang="es-CO" dirty="0" smtClean="0"/>
              <a:t>Hermanos </a:t>
            </a:r>
            <a:r>
              <a:rPr lang="es-CO" dirty="0"/>
              <a:t>míos amados, oíd: ¿No ha elegido Dios a los pobres de este mundo, para que sean ricos en fe y herederos del reino que ha prometido a los que le aman?</a:t>
            </a:r>
          </a:p>
          <a:p>
            <a:pPr marL="0" indent="0">
              <a:buNone/>
            </a:pPr>
            <a:endParaRPr lang="es-CO" dirty="0"/>
          </a:p>
          <a:p>
            <a:pPr marL="0" indent="0">
              <a:buNone/>
            </a:pPr>
            <a:r>
              <a:rPr lang="es-CO" b="1" u="sng" dirty="0" smtClean="0">
                <a:solidFill>
                  <a:srgbClr val="FF0000"/>
                </a:solidFill>
              </a:rPr>
              <a:t>Stg</a:t>
            </a:r>
            <a:r>
              <a:rPr lang="es-CO" b="1" u="sng" dirty="0">
                <a:solidFill>
                  <a:srgbClr val="FF0000"/>
                </a:solidFill>
              </a:rPr>
              <a:t>. </a:t>
            </a:r>
            <a:r>
              <a:rPr lang="es-CO" b="1" u="sng" dirty="0" smtClean="0">
                <a:solidFill>
                  <a:srgbClr val="FF0000"/>
                </a:solidFill>
              </a:rPr>
              <a:t>3:17-18.</a:t>
            </a:r>
          </a:p>
          <a:p>
            <a:pPr marL="0" indent="0">
              <a:buNone/>
            </a:pPr>
            <a:r>
              <a:rPr lang="es-CO" dirty="0" smtClean="0"/>
              <a:t>Pero </a:t>
            </a:r>
            <a:r>
              <a:rPr lang="es-CO" dirty="0"/>
              <a:t>la sabiduría que es de lo alto es primeramente pura, después pacífica, amable, benigna, llena de misericordia y de buenos frutos, sin incertidumbre ni hipocresía. Y el fruto de justicia se siembra en paz para aquellos que hacen la paz.</a:t>
            </a:r>
          </a:p>
          <a:p>
            <a:pPr marL="0" indent="0">
              <a:buNone/>
            </a:pPr>
            <a:endParaRPr lang="es-CO" dirty="0"/>
          </a:p>
          <a:p>
            <a:pPr marL="0" indent="0">
              <a:buNone/>
            </a:pPr>
            <a:r>
              <a:rPr lang="es-CO" b="1" u="sng" dirty="0" smtClean="0">
                <a:solidFill>
                  <a:srgbClr val="FF0000"/>
                </a:solidFill>
              </a:rPr>
              <a:t>Stg</a:t>
            </a:r>
            <a:r>
              <a:rPr lang="es-CO" b="1" u="sng" dirty="0">
                <a:solidFill>
                  <a:srgbClr val="FF0000"/>
                </a:solidFill>
              </a:rPr>
              <a:t>. </a:t>
            </a:r>
            <a:r>
              <a:rPr lang="es-CO" b="1" u="sng" dirty="0" smtClean="0">
                <a:solidFill>
                  <a:srgbClr val="FF0000"/>
                </a:solidFill>
              </a:rPr>
              <a:t>4:7-10.</a:t>
            </a:r>
          </a:p>
          <a:p>
            <a:pPr marL="0" indent="0">
              <a:buNone/>
            </a:pPr>
            <a:r>
              <a:rPr lang="es-CO" dirty="0" smtClean="0"/>
              <a:t>Someteos</a:t>
            </a:r>
            <a:r>
              <a:rPr lang="es-CO" dirty="0"/>
              <a:t>, pues, a Dios; resistid al diablo, y huirá de vosotros. Acercaos a Dios, y él se acercará a vosotros. Pecadores, limpiad las manos; y vosotros los de doble ánimo, purificad vuestros corazones. Afligíos, y lamentad, y llorad. Vuestra risa se convierta en lloro, y vuestro gozo en tristeza. Humillaos delante del Señor, y él os exaltará. </a:t>
            </a:r>
            <a:r>
              <a:rPr lang="es-CO" b="1" u="sng" dirty="0" smtClean="0"/>
              <a:t>Promesa </a:t>
            </a:r>
            <a:r>
              <a:rPr lang="es-CO" b="1" u="sng" dirty="0"/>
              <a:t>de Ensalzamiento.</a:t>
            </a:r>
          </a:p>
        </p:txBody>
      </p:sp>
    </p:spTree>
    <p:extLst>
      <p:ext uri="{BB962C8B-B14F-4D97-AF65-F5344CB8AC3E}">
        <p14:creationId xmlns:p14="http://schemas.microsoft.com/office/powerpoint/2010/main" val="640390070"/>
      </p:ext>
    </p:extLst>
  </p:cSld>
  <p:clrMapOvr>
    <a:masterClrMapping/>
  </p:clrMapOvr>
  <p:transition spd="slow">
    <p:cove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bg1">
              <a:lumMod val="85000"/>
            </a:schemeClr>
          </a:solidFill>
          <a:effectLst>
            <a:glow rad="101600">
              <a:schemeClr val="accent6">
                <a:lumMod val="50000"/>
                <a:alpha val="60000"/>
              </a:schemeClr>
            </a:glow>
          </a:effectLst>
          <a:scene3d>
            <a:camera prst="orthographicFront"/>
            <a:lightRig rig="threePt" dir="t"/>
          </a:scene3d>
          <a:sp3d>
            <a:bevelT w="114300" prst="hardEdge"/>
          </a:sp3d>
        </p:spPr>
        <p:txBody>
          <a:bodyPr>
            <a:normAutofit fontScale="62500" lnSpcReduction="20000"/>
          </a:bodyPr>
          <a:lstStyle/>
          <a:p>
            <a:pPr marL="0" indent="0">
              <a:buNone/>
            </a:pPr>
            <a:r>
              <a:rPr lang="es-CO" b="1" u="sng" dirty="0">
                <a:solidFill>
                  <a:srgbClr val="FF0000"/>
                </a:solidFill>
              </a:rPr>
              <a:t>Stg. </a:t>
            </a:r>
            <a:r>
              <a:rPr lang="es-CO" b="1" u="sng" dirty="0" smtClean="0">
                <a:solidFill>
                  <a:srgbClr val="FF0000"/>
                </a:solidFill>
              </a:rPr>
              <a:t>5:7-8.</a:t>
            </a:r>
          </a:p>
          <a:p>
            <a:pPr marL="0" indent="0">
              <a:buNone/>
            </a:pPr>
            <a:r>
              <a:rPr lang="es-CO" dirty="0" smtClean="0"/>
              <a:t>Por </a:t>
            </a:r>
            <a:r>
              <a:rPr lang="es-CO" dirty="0"/>
              <a:t>tanto, hermanos, tened paciencia hasta la venida del Señor. Mirad cómo el labrador espera el precioso fruto de la tierra, aguardando con paciencia hasta que reciba la lluvia temprana y la tardía. Tened también vosotros paciencia, y afirmad vuestros corazones; porque la venida del Señor se acerca.</a:t>
            </a:r>
          </a:p>
          <a:p>
            <a:pPr marL="0" indent="0">
              <a:buNone/>
            </a:pPr>
            <a:endParaRPr lang="es-CO" dirty="0"/>
          </a:p>
          <a:p>
            <a:pPr marL="0" indent="0">
              <a:buNone/>
            </a:pPr>
            <a:r>
              <a:rPr lang="es-CO" b="1" u="sng" dirty="0" smtClean="0">
                <a:solidFill>
                  <a:srgbClr val="FF0000"/>
                </a:solidFill>
              </a:rPr>
              <a:t>Stg</a:t>
            </a:r>
            <a:r>
              <a:rPr lang="es-CO" b="1" u="sng" dirty="0">
                <a:solidFill>
                  <a:srgbClr val="FF0000"/>
                </a:solidFill>
              </a:rPr>
              <a:t>. </a:t>
            </a:r>
            <a:r>
              <a:rPr lang="es-CO" b="1" u="sng" dirty="0" smtClean="0">
                <a:solidFill>
                  <a:srgbClr val="FF0000"/>
                </a:solidFill>
              </a:rPr>
              <a:t>5:11.</a:t>
            </a:r>
          </a:p>
          <a:p>
            <a:pPr marL="0" indent="0">
              <a:buNone/>
            </a:pPr>
            <a:r>
              <a:rPr lang="es-CO" dirty="0" smtClean="0"/>
              <a:t>He </a:t>
            </a:r>
            <a:r>
              <a:rPr lang="es-CO" dirty="0"/>
              <a:t>aquí, tenemos por bienaventurados a los que sufren. Habéis oído de la paciencia de Job, y habéis visto el fin del Señor, que el Señor es muy misericordioso y compasivo. </a:t>
            </a:r>
            <a:r>
              <a:rPr lang="es-CO" b="1" u="sng" dirty="0" smtClean="0"/>
              <a:t>Promesa </a:t>
            </a:r>
            <a:r>
              <a:rPr lang="es-CO" b="1" u="sng" dirty="0"/>
              <a:t>de Consuelo</a:t>
            </a:r>
            <a:r>
              <a:rPr lang="es-CO" b="1" u="sng" dirty="0" smtClean="0"/>
              <a:t>.</a:t>
            </a:r>
          </a:p>
          <a:p>
            <a:pPr marL="0" indent="0">
              <a:buNone/>
            </a:pPr>
            <a:endParaRPr lang="es-CO" dirty="0"/>
          </a:p>
          <a:p>
            <a:pPr marL="0" indent="0">
              <a:buNone/>
            </a:pPr>
            <a:r>
              <a:rPr lang="es-CO" b="1" u="sng" dirty="0" smtClean="0">
                <a:solidFill>
                  <a:srgbClr val="FF0000"/>
                </a:solidFill>
              </a:rPr>
              <a:t> </a:t>
            </a:r>
            <a:r>
              <a:rPr lang="es-CO" b="1" u="sng" dirty="0">
                <a:solidFill>
                  <a:srgbClr val="FF0000"/>
                </a:solidFill>
              </a:rPr>
              <a:t>Stg. </a:t>
            </a:r>
            <a:r>
              <a:rPr lang="es-CO" b="1" u="sng" dirty="0" smtClean="0">
                <a:solidFill>
                  <a:srgbClr val="FF0000"/>
                </a:solidFill>
              </a:rPr>
              <a:t>5:14-16.</a:t>
            </a:r>
          </a:p>
          <a:p>
            <a:pPr marL="0" indent="0">
              <a:buNone/>
            </a:pPr>
            <a:r>
              <a:rPr lang="es-CO" dirty="0" smtClean="0"/>
              <a:t>¿Está </a:t>
            </a:r>
            <a:r>
              <a:rPr lang="es-CO" dirty="0"/>
              <a:t>alguno enfermo entre vosotros? Llame a los ancianos de la iglesia, y oren por él, ungiéndole con aceite en el nombre del Señor. Y la oración de fe salvará al enfermo, y el Señor lo levantará; y si hubiere cometido pecados, le serán perdonados. Confesaos vuestras ofensas unos a otros, y orad unos por otros, para que seáis sanados. La oración eficaz del justo puede mucho.</a:t>
            </a:r>
          </a:p>
          <a:p>
            <a:pPr marL="0" indent="0">
              <a:buNone/>
            </a:pPr>
            <a:endParaRPr lang="es-CO" dirty="0"/>
          </a:p>
          <a:p>
            <a:pPr marL="0" indent="0">
              <a:buNone/>
            </a:pPr>
            <a:r>
              <a:rPr lang="es-CO" b="1" u="sng" dirty="0" smtClean="0">
                <a:solidFill>
                  <a:srgbClr val="FF0000"/>
                </a:solidFill>
              </a:rPr>
              <a:t>Stg</a:t>
            </a:r>
            <a:r>
              <a:rPr lang="es-CO" b="1" u="sng" dirty="0">
                <a:solidFill>
                  <a:srgbClr val="FF0000"/>
                </a:solidFill>
              </a:rPr>
              <a:t>. </a:t>
            </a:r>
            <a:r>
              <a:rPr lang="es-CO" b="1" u="sng" dirty="0" smtClean="0">
                <a:solidFill>
                  <a:srgbClr val="FF0000"/>
                </a:solidFill>
              </a:rPr>
              <a:t>5:20.</a:t>
            </a:r>
          </a:p>
          <a:p>
            <a:pPr marL="0" indent="0">
              <a:buNone/>
            </a:pPr>
            <a:r>
              <a:rPr lang="es-CO" dirty="0" smtClean="0"/>
              <a:t>Sepa </a:t>
            </a:r>
            <a:r>
              <a:rPr lang="es-CO" dirty="0"/>
              <a:t>que el que haga volver al pecador del error de su camino, salvará de muerte un alma, y cubrirá multitud de pecados</a:t>
            </a:r>
            <a:r>
              <a:rPr lang="es-CO" dirty="0" smtClean="0"/>
              <a:t>. </a:t>
            </a:r>
            <a:endParaRPr lang="es-CO" dirty="0"/>
          </a:p>
          <a:p>
            <a:endParaRPr lang="es-CO" dirty="0"/>
          </a:p>
        </p:txBody>
      </p:sp>
    </p:spTree>
    <p:extLst>
      <p:ext uri="{BB962C8B-B14F-4D97-AF65-F5344CB8AC3E}">
        <p14:creationId xmlns:p14="http://schemas.microsoft.com/office/powerpoint/2010/main" val="410165451"/>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TotalTime>
  <Words>568</Words>
  <Application>Microsoft Office PowerPoint</Application>
  <PresentationFormat>Presentación en pantalla (4:3)</PresentationFormat>
  <Paragraphs>31</Paragraphs>
  <Slides>3</Slides>
  <Notes>0</Notes>
  <HiddenSlides>0</HiddenSlides>
  <MMClips>0</MMClips>
  <ScaleCrop>false</ScaleCrop>
  <HeadingPairs>
    <vt:vector size="4" baseType="variant">
      <vt:variant>
        <vt:lpstr>Tema</vt:lpstr>
      </vt:variant>
      <vt:variant>
        <vt:i4>1</vt:i4>
      </vt:variant>
      <vt:variant>
        <vt:lpstr>Títulos de diapositiva</vt:lpstr>
      </vt:variant>
      <vt:variant>
        <vt:i4>3</vt:i4>
      </vt:variant>
    </vt:vector>
  </HeadingPairs>
  <TitlesOfParts>
    <vt:vector size="4" baseType="lpstr">
      <vt:lpstr>Tema de Office</vt:lpstr>
      <vt:lpstr>Promesas de Dios  en Santiago.</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Promesas de Dios  en Santiago.</dc:title>
  <dc:creator>TEMAS DE FE</dc:creator>
  <cp:lastModifiedBy>TEMAS DE FE</cp:lastModifiedBy>
  <cp:revision>3</cp:revision>
  <dcterms:created xsi:type="dcterms:W3CDTF">2016-07-22T12:42:00Z</dcterms:created>
  <dcterms:modified xsi:type="dcterms:W3CDTF">2016-07-22T14:15:15Z</dcterms:modified>
</cp:coreProperties>
</file>